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9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9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9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3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3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3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0" y="0"/>
            <a:ext cx="9142560" cy="5142240"/>
          </a:xfrm>
          <a:prstGeom prst="rect">
            <a:avLst/>
          </a:prstGeom>
          <a:ln>
            <a:noFill/>
          </a:ln>
        </p:spPr>
      </p:pic>
      <p:sp>
        <p:nvSpPr>
          <p:cNvPr id="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39" name="Google Shape;28;p6" descr=""/>
          <p:cNvPicPr/>
          <p:nvPr/>
        </p:nvPicPr>
        <p:blipFill>
          <a:blip r:embed="rId2"/>
          <a:stretch/>
        </p:blipFill>
        <p:spPr>
          <a:xfrm>
            <a:off x="0" y="0"/>
            <a:ext cx="9142560" cy="5142240"/>
          </a:xfrm>
          <a:prstGeom prst="rect">
            <a:avLst/>
          </a:prstGeom>
          <a:ln>
            <a:noFill/>
          </a:ln>
        </p:spPr>
      </p:pic>
      <p:sp>
        <p:nvSpPr>
          <p:cNvPr id="40" name="PlaceHolder 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1" name="PlaceHolder 2"/>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2" name="PlaceHolder 3"/>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79" name="Google Shape;13;p3" descr=""/>
          <p:cNvPicPr/>
          <p:nvPr/>
        </p:nvPicPr>
        <p:blipFill>
          <a:blip r:embed="rId2"/>
          <a:stretch/>
        </p:blipFill>
        <p:spPr>
          <a:xfrm>
            <a:off x="0" y="0"/>
            <a:ext cx="9142560" cy="5142240"/>
          </a:xfrm>
          <a:prstGeom prst="rect">
            <a:avLst/>
          </a:prstGeom>
          <a:ln>
            <a:noFill/>
          </a:ln>
        </p:spPr>
      </p:pic>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18" name="Google Shape;23;p5" descr=""/>
          <p:cNvPicPr/>
          <p:nvPr/>
        </p:nvPicPr>
        <p:blipFill>
          <a:blip r:embed="rId2"/>
          <a:stretch/>
        </p:blipFill>
        <p:spPr>
          <a:xfrm>
            <a:off x="0" y="0"/>
            <a:ext cx="9142560" cy="5142240"/>
          </a:xfrm>
          <a:prstGeom prst="rect">
            <a:avLst/>
          </a:prstGeom>
          <a:ln>
            <a:noFill/>
          </a:ln>
        </p:spPr>
      </p:pic>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8"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3544ff"/>
            </a:gs>
            <a:gs pos="100000">
              <a:srgbClr val="0a2f9e"/>
            </a:gs>
          </a:gsLst>
          <a:lin ang="8100000"/>
        </a:gradFill>
      </p:bgPr>
    </p:bg>
    <p:spTree>
      <p:nvGrpSpPr>
        <p:cNvPr id="1" name=""/>
        <p:cNvGrpSpPr/>
        <p:nvPr/>
      </p:nvGrpSpPr>
      <p:grpSpPr>
        <a:xfrm>
          <a:off x="0" y="0"/>
          <a:ext cx="0" cy="0"/>
          <a:chOff x="0" y="0"/>
          <a:chExt cx="0" cy="0"/>
        </a:xfrm>
      </p:grpSpPr>
      <p:pic>
        <p:nvPicPr>
          <p:cNvPr id="195" name="Google Shape;49;p10" descr=""/>
          <p:cNvPicPr/>
          <p:nvPr/>
        </p:nvPicPr>
        <p:blipFill>
          <a:blip r:embed="rId2"/>
          <a:stretch/>
        </p:blipFill>
        <p:spPr>
          <a:xfrm>
            <a:off x="0" y="0"/>
            <a:ext cx="9142560" cy="5142240"/>
          </a:xfrm>
          <a:prstGeom prst="rect">
            <a:avLst/>
          </a:prstGeom>
          <a:ln>
            <a:noFill/>
          </a:ln>
        </p:spPr>
      </p:pic>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hyperlink" Target="https://github.com/zick094/ds_capstone" TargetMode="External"/><Relationship Id="rId2" Type="http://schemas.openxmlformats.org/officeDocument/2006/relationships/hyperlink" Target="https://github.com/zick094/ds_capstone/blob/master/Report.md" TargetMode="External"/><Relationship Id="rId3" Type="http://schemas.openxmlformats.org/officeDocument/2006/relationships/hyperlink" Target="https://github.com/zick094/ds_capstone/blob/master/Naples%20Neighborhoods.ipynb" TargetMode="External"/><Relationship Id="rId4"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pizzadixit.com/pizza-a-portafoglio-cosa-e-come-si-mangia/" TargetMode="External"/><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65760" y="401040"/>
            <a:ext cx="4845600" cy="28339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 sz="4000" spc="-1" strike="noStrike">
                <a:solidFill>
                  <a:srgbClr val="ffffff"/>
                </a:solidFill>
                <a:latin typeface="Lexend Deca"/>
                <a:ea typeface="Lexend Deca"/>
              </a:rPr>
              <a:t>Applied Machine Learning for opening a new pizzeria in Naples </a:t>
            </a:r>
            <a:endParaRPr b="0" lang="en-US" sz="4000" spc="-1" strike="noStrike">
              <a:latin typeface="Arial"/>
            </a:endParaRPr>
          </a:p>
        </p:txBody>
      </p:sp>
      <p:pic>
        <p:nvPicPr>
          <p:cNvPr id="235" name="Google Shape;61;p13" descr=""/>
          <p:cNvPicPr/>
          <p:nvPr/>
        </p:nvPicPr>
        <p:blipFill>
          <a:blip r:embed="rId1"/>
          <a:stretch/>
        </p:blipFill>
        <p:spPr>
          <a:xfrm>
            <a:off x="5894640" y="1050840"/>
            <a:ext cx="1781280" cy="2030400"/>
          </a:xfrm>
          <a:prstGeom prst="rect">
            <a:avLst/>
          </a:prstGeom>
          <a:ln>
            <a:noFill/>
          </a:ln>
        </p:spPr>
      </p:pic>
      <p:pic>
        <p:nvPicPr>
          <p:cNvPr id="236" name="Google Shape;62;p13" descr=""/>
          <p:cNvPicPr/>
          <p:nvPr/>
        </p:nvPicPr>
        <p:blipFill>
          <a:blip r:embed="rId2"/>
          <a:stretch/>
        </p:blipFill>
        <p:spPr>
          <a:xfrm>
            <a:off x="5320800" y="378360"/>
            <a:ext cx="660960" cy="725040"/>
          </a:xfrm>
          <a:prstGeom prst="rect">
            <a:avLst/>
          </a:prstGeom>
          <a:ln>
            <a:noFill/>
          </a:ln>
        </p:spPr>
      </p:pic>
      <p:pic>
        <p:nvPicPr>
          <p:cNvPr id="237" name="Google Shape;63;p13" descr=""/>
          <p:cNvPicPr/>
          <p:nvPr/>
        </p:nvPicPr>
        <p:blipFill>
          <a:blip r:embed="rId3"/>
          <a:stretch/>
        </p:blipFill>
        <p:spPr>
          <a:xfrm>
            <a:off x="7593840" y="884520"/>
            <a:ext cx="480600" cy="523800"/>
          </a:xfrm>
          <a:prstGeom prst="rect">
            <a:avLst/>
          </a:prstGeom>
          <a:ln>
            <a:noFill/>
          </a:ln>
        </p:spPr>
      </p:pic>
      <p:pic>
        <p:nvPicPr>
          <p:cNvPr id="238" name="Google Shape;64;p13" descr=""/>
          <p:cNvPicPr/>
          <p:nvPr/>
        </p:nvPicPr>
        <p:blipFill>
          <a:blip r:embed="rId4"/>
          <a:stretch/>
        </p:blipFill>
        <p:spPr>
          <a:xfrm>
            <a:off x="5621760" y="4034520"/>
            <a:ext cx="584640" cy="684720"/>
          </a:xfrm>
          <a:prstGeom prst="rect">
            <a:avLst/>
          </a:prstGeom>
          <a:ln>
            <a:noFill/>
          </a:ln>
        </p:spPr>
      </p:pic>
      <p:pic>
        <p:nvPicPr>
          <p:cNvPr id="239" name="Google Shape;65;p13" descr=""/>
          <p:cNvPicPr/>
          <p:nvPr/>
        </p:nvPicPr>
        <p:blipFill>
          <a:blip r:embed="rId5"/>
          <a:stretch/>
        </p:blipFill>
        <p:spPr>
          <a:xfrm>
            <a:off x="8404560" y="3624480"/>
            <a:ext cx="320400" cy="447120"/>
          </a:xfrm>
          <a:prstGeom prst="rect">
            <a:avLst/>
          </a:prstGeom>
          <a:ln>
            <a:noFill/>
          </a:ln>
        </p:spPr>
      </p:pic>
      <p:pic>
        <p:nvPicPr>
          <p:cNvPr id="240" name="Google Shape;66;p13" descr=""/>
          <p:cNvPicPr/>
          <p:nvPr/>
        </p:nvPicPr>
        <p:blipFill>
          <a:blip r:embed="rId6"/>
          <a:stretch/>
        </p:blipFill>
        <p:spPr>
          <a:xfrm>
            <a:off x="8664480" y="3758040"/>
            <a:ext cx="320400" cy="447120"/>
          </a:xfrm>
          <a:prstGeom prst="rect">
            <a:avLst/>
          </a:prstGeom>
          <a:ln>
            <a:noFill/>
          </a:ln>
        </p:spPr>
      </p:pic>
      <p:sp>
        <p:nvSpPr>
          <p:cNvPr id="241" name="CustomShape 2"/>
          <p:cNvSpPr/>
          <p:nvPr/>
        </p:nvSpPr>
        <p:spPr>
          <a:xfrm>
            <a:off x="297000" y="3896640"/>
            <a:ext cx="6468840" cy="32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1400" spc="-1" strike="noStrike">
                <a:solidFill>
                  <a:srgbClr val="ffffff"/>
                </a:solidFill>
                <a:latin typeface="Lexend Deca"/>
                <a:ea typeface="Lexend Deca"/>
              </a:rPr>
              <a:t>Riccardi Luca, Data Analyst @ Mopar (F.C.A.)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Feature engineering</a:t>
            </a:r>
            <a:endParaRPr b="0" lang="en-US" sz="3200" spc="-1" strike="noStrike">
              <a:latin typeface="Arial"/>
            </a:endParaRPr>
          </a:p>
        </p:txBody>
      </p:sp>
      <p:sp>
        <p:nvSpPr>
          <p:cNvPr id="290" name="CustomShape 2"/>
          <p:cNvSpPr/>
          <p:nvPr/>
        </p:nvSpPr>
        <p:spPr>
          <a:xfrm>
            <a:off x="580680" y="1352520"/>
            <a:ext cx="3076200" cy="3160440"/>
          </a:xfrm>
          <a:prstGeom prst="rect">
            <a:avLst/>
          </a:prstGeom>
          <a:noFill/>
          <a:ln>
            <a:noFill/>
          </a:ln>
        </p:spPr>
        <p:style>
          <a:lnRef idx="0"/>
          <a:fillRef idx="0"/>
          <a:effectRef idx="0"/>
          <a:fontRef idx="minor"/>
        </p:style>
      </p:sp>
      <p:sp>
        <p:nvSpPr>
          <p:cNvPr id="291"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A5C2EDF5-6CCB-4274-9783-5B90DB902F26}"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292" name="CustomShape 4"/>
          <p:cNvSpPr/>
          <p:nvPr/>
        </p:nvSpPr>
        <p:spPr>
          <a:xfrm>
            <a:off x="580680" y="1208520"/>
            <a:ext cx="8105400" cy="31604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hot encoding is performed as pre-processing of data. </a:t>
            </a:r>
            <a:endParaRPr b="0" lang="en-US" sz="1500" spc="-1" strike="noStrike">
              <a:latin typeface="Arial"/>
            </a:endParaRPr>
          </a:p>
        </p:txBody>
      </p:sp>
      <p:pic>
        <p:nvPicPr>
          <p:cNvPr id="293" name="" descr=""/>
          <p:cNvPicPr/>
          <p:nvPr/>
        </p:nvPicPr>
        <p:blipFill>
          <a:blip r:embed="rId1"/>
          <a:stretch/>
        </p:blipFill>
        <p:spPr>
          <a:xfrm>
            <a:off x="349200" y="1737360"/>
            <a:ext cx="4770720" cy="1005120"/>
          </a:xfrm>
          <a:prstGeom prst="rect">
            <a:avLst/>
          </a:prstGeom>
          <a:ln>
            <a:noFill/>
          </a:ln>
        </p:spPr>
      </p:pic>
      <p:pic>
        <p:nvPicPr>
          <p:cNvPr id="294" name="" descr=""/>
          <p:cNvPicPr/>
          <p:nvPr/>
        </p:nvPicPr>
        <p:blipFill>
          <a:blip r:embed="rId2"/>
          <a:stretch/>
        </p:blipFill>
        <p:spPr>
          <a:xfrm>
            <a:off x="3749040" y="3474720"/>
            <a:ext cx="4670280" cy="1179000"/>
          </a:xfrm>
          <a:prstGeom prst="rect">
            <a:avLst/>
          </a:prstGeom>
          <a:ln>
            <a:noFill/>
          </a:ln>
        </p:spPr>
      </p:pic>
      <p:sp>
        <p:nvSpPr>
          <p:cNvPr id="295" name="Line 5"/>
          <p:cNvSpPr/>
          <p:nvPr/>
        </p:nvSpPr>
        <p:spPr>
          <a:xfrm>
            <a:off x="0" y="0"/>
            <a:ext cx="360" cy="360"/>
          </a:xfrm>
          <a:prstGeom prst="line">
            <a:avLst/>
          </a:prstGeom>
          <a:ln w="38160">
            <a:solidFill>
              <a:srgbClr val="cccccc"/>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Model selection</a:t>
            </a:r>
            <a:endParaRPr b="0" lang="en-US" sz="3200" spc="-1" strike="noStrike">
              <a:latin typeface="Arial"/>
            </a:endParaRPr>
          </a:p>
        </p:txBody>
      </p:sp>
      <p:sp>
        <p:nvSpPr>
          <p:cNvPr id="297" name="CustomShape 2"/>
          <p:cNvSpPr/>
          <p:nvPr/>
        </p:nvSpPr>
        <p:spPr>
          <a:xfrm>
            <a:off x="580680" y="1352520"/>
            <a:ext cx="3076200" cy="3160440"/>
          </a:xfrm>
          <a:prstGeom prst="rect">
            <a:avLst/>
          </a:prstGeom>
          <a:noFill/>
          <a:ln>
            <a:noFill/>
          </a:ln>
        </p:spPr>
        <p:style>
          <a:lnRef idx="0"/>
          <a:fillRef idx="0"/>
          <a:effectRef idx="0"/>
          <a:fontRef idx="minor"/>
        </p:style>
      </p:sp>
      <p:sp>
        <p:nvSpPr>
          <p:cNvPr id="298"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521A966C-B540-4CF1-9D13-EFD27437702D}"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299" name="CustomShape 4"/>
          <p:cNvSpPr/>
          <p:nvPr/>
        </p:nvSpPr>
        <p:spPr>
          <a:xfrm>
            <a:off x="580680" y="1208520"/>
            <a:ext cx="8105400" cy="345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The parameter k is unknown, so both elbow and silhouette method are shown.</a:t>
            </a:r>
            <a:endParaRPr b="0" lang="en-US" sz="1500" spc="-1" strike="noStrike">
              <a:latin typeface="Arial"/>
            </a:endParaRPr>
          </a:p>
        </p:txBody>
      </p:sp>
      <p:sp>
        <p:nvSpPr>
          <p:cNvPr id="300" name="CustomShape 5"/>
          <p:cNvSpPr/>
          <p:nvPr/>
        </p:nvSpPr>
        <p:spPr>
          <a:xfrm>
            <a:off x="543600" y="4143240"/>
            <a:ext cx="7685640" cy="531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Muli Regular"/>
                <a:ea typeface="Muli Regular"/>
              </a:rPr>
              <a:t>Best k is 9 since maximize silhouette score (elbow method does not give a clear indication).</a:t>
            </a:r>
            <a:endParaRPr b="0" lang="en-US" sz="1500" spc="-1" strike="noStrike">
              <a:latin typeface="Arial"/>
            </a:endParaRPr>
          </a:p>
        </p:txBody>
      </p:sp>
      <p:pic>
        <p:nvPicPr>
          <p:cNvPr id="301" name="" descr=""/>
          <p:cNvPicPr/>
          <p:nvPr/>
        </p:nvPicPr>
        <p:blipFill>
          <a:blip r:embed="rId1"/>
          <a:stretch/>
        </p:blipFill>
        <p:spPr>
          <a:xfrm>
            <a:off x="498960" y="1674720"/>
            <a:ext cx="8293680" cy="24188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Median rating for cluster</a:t>
            </a:r>
            <a:endParaRPr b="0" lang="en-US" sz="3200" spc="-1" strike="noStrike">
              <a:latin typeface="Arial"/>
            </a:endParaRPr>
          </a:p>
        </p:txBody>
      </p:sp>
      <p:sp>
        <p:nvSpPr>
          <p:cNvPr id="303" name="CustomShape 2"/>
          <p:cNvSpPr/>
          <p:nvPr/>
        </p:nvSpPr>
        <p:spPr>
          <a:xfrm>
            <a:off x="580680" y="1352520"/>
            <a:ext cx="3076200" cy="3160440"/>
          </a:xfrm>
          <a:prstGeom prst="rect">
            <a:avLst/>
          </a:prstGeom>
          <a:noFill/>
          <a:ln>
            <a:noFill/>
          </a:ln>
        </p:spPr>
        <p:style>
          <a:lnRef idx="0"/>
          <a:fillRef idx="0"/>
          <a:effectRef idx="0"/>
          <a:fontRef idx="minor"/>
        </p:style>
      </p:sp>
      <p:sp>
        <p:nvSpPr>
          <p:cNvPr id="30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24D42F6B-D9DC-45F4-9A44-5E75AB257C70}"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05" name="CustomShape 4"/>
          <p:cNvSpPr/>
          <p:nvPr/>
        </p:nvSpPr>
        <p:spPr>
          <a:xfrm>
            <a:off x="580680" y="1208520"/>
            <a:ext cx="8105400" cy="345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can build a cluster rating, for example using median value</a:t>
            </a:r>
            <a:endParaRPr b="0" lang="en-US" sz="1500" spc="-1" strike="noStrike">
              <a:latin typeface="Arial"/>
            </a:endParaRPr>
          </a:p>
        </p:txBody>
      </p:sp>
      <p:sp>
        <p:nvSpPr>
          <p:cNvPr id="306" name="CustomShape 5"/>
          <p:cNvSpPr/>
          <p:nvPr/>
        </p:nvSpPr>
        <p:spPr>
          <a:xfrm>
            <a:off x="568080" y="4538520"/>
            <a:ext cx="7685640" cy="31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Muli Regular"/>
                <a:ea typeface="Muli Regular"/>
              </a:rPr>
              <a:t>Accordingly with our criteria, best pizzeria are in cluster 5</a:t>
            </a:r>
            <a:endParaRPr b="0" lang="en-US" sz="1500" spc="-1" strike="noStrike">
              <a:latin typeface="Arial"/>
            </a:endParaRPr>
          </a:p>
        </p:txBody>
      </p:sp>
      <p:pic>
        <p:nvPicPr>
          <p:cNvPr id="307" name="" descr=""/>
          <p:cNvPicPr/>
          <p:nvPr/>
        </p:nvPicPr>
        <p:blipFill>
          <a:blip r:embed="rId1"/>
          <a:stretch/>
        </p:blipFill>
        <p:spPr>
          <a:xfrm>
            <a:off x="6217920" y="1812240"/>
            <a:ext cx="1096560" cy="2285280"/>
          </a:xfrm>
          <a:prstGeom prst="rect">
            <a:avLst/>
          </a:prstGeom>
          <a:ln>
            <a:noFill/>
          </a:ln>
        </p:spPr>
      </p:pic>
      <p:pic>
        <p:nvPicPr>
          <p:cNvPr id="308" name="" descr=""/>
          <p:cNvPicPr/>
          <p:nvPr/>
        </p:nvPicPr>
        <p:blipFill>
          <a:blip r:embed="rId2"/>
          <a:stretch/>
        </p:blipFill>
        <p:spPr>
          <a:xfrm>
            <a:off x="882360" y="1631520"/>
            <a:ext cx="4055040" cy="26658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Cluster map</a:t>
            </a:r>
            <a:endParaRPr b="0" lang="en-US" sz="3200" spc="-1" strike="noStrike">
              <a:latin typeface="Arial"/>
            </a:endParaRPr>
          </a:p>
        </p:txBody>
      </p:sp>
      <p:sp>
        <p:nvSpPr>
          <p:cNvPr id="310" name="CustomShape 2"/>
          <p:cNvSpPr/>
          <p:nvPr/>
        </p:nvSpPr>
        <p:spPr>
          <a:xfrm>
            <a:off x="580680" y="1352520"/>
            <a:ext cx="3076200" cy="3160440"/>
          </a:xfrm>
          <a:prstGeom prst="rect">
            <a:avLst/>
          </a:prstGeom>
          <a:noFill/>
          <a:ln>
            <a:noFill/>
          </a:ln>
        </p:spPr>
        <p:style>
          <a:lnRef idx="0"/>
          <a:fillRef idx="0"/>
          <a:effectRef idx="0"/>
          <a:fontRef idx="minor"/>
        </p:style>
      </p:sp>
      <p:sp>
        <p:nvSpPr>
          <p:cNvPr id="311"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BE702706-810F-4096-AFF1-DDA70B708AB0}"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12" name="CustomShape 4"/>
          <p:cNvSpPr/>
          <p:nvPr/>
        </p:nvSpPr>
        <p:spPr>
          <a:xfrm>
            <a:off x="580680" y="1208520"/>
            <a:ext cx="8105400" cy="345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Montecalvario have the highest median rating.</a:t>
            </a:r>
            <a:endParaRPr b="0" lang="en-US" sz="1500" spc="-1" strike="noStrike">
              <a:latin typeface="Arial"/>
            </a:endParaRPr>
          </a:p>
        </p:txBody>
      </p:sp>
      <p:pic>
        <p:nvPicPr>
          <p:cNvPr id="313" name="" descr=""/>
          <p:cNvPicPr/>
          <p:nvPr/>
        </p:nvPicPr>
        <p:blipFill>
          <a:blip r:embed="rId1"/>
          <a:stretch/>
        </p:blipFill>
        <p:spPr>
          <a:xfrm>
            <a:off x="1645920" y="1630440"/>
            <a:ext cx="5485680" cy="32151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Prediction</a:t>
            </a:r>
            <a:endParaRPr b="0" lang="en-US" sz="3200" spc="-1" strike="noStrike">
              <a:latin typeface="Arial"/>
            </a:endParaRPr>
          </a:p>
        </p:txBody>
      </p:sp>
      <p:sp>
        <p:nvSpPr>
          <p:cNvPr id="315" name="CustomShape 2"/>
          <p:cNvSpPr/>
          <p:nvPr/>
        </p:nvSpPr>
        <p:spPr>
          <a:xfrm>
            <a:off x="580680" y="1352520"/>
            <a:ext cx="3076200" cy="3160440"/>
          </a:xfrm>
          <a:prstGeom prst="rect">
            <a:avLst/>
          </a:prstGeom>
          <a:noFill/>
          <a:ln>
            <a:noFill/>
          </a:ln>
        </p:spPr>
        <p:style>
          <a:lnRef idx="0"/>
          <a:fillRef idx="0"/>
          <a:effectRef idx="0"/>
          <a:fontRef idx="minor"/>
        </p:style>
      </p:sp>
      <p:sp>
        <p:nvSpPr>
          <p:cNvPr id="316"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2415CC3F-9C0F-4490-B60C-CE47DA814AA4}"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17" name="CustomShape 4"/>
          <p:cNvSpPr/>
          <p:nvPr/>
        </p:nvSpPr>
        <p:spPr>
          <a:xfrm>
            <a:off x="580680" y="1208520"/>
            <a:ext cx="8105400" cy="345240"/>
          </a:xfrm>
          <a:prstGeom prst="rect">
            <a:avLst/>
          </a:prstGeom>
          <a:noFill/>
          <a:ln>
            <a:noFill/>
          </a:ln>
        </p:spPr>
        <p:style>
          <a:lnRef idx="0"/>
          <a:fillRef idx="0"/>
          <a:effectRef idx="0"/>
          <a:fontRef idx="minor"/>
        </p:style>
      </p:sp>
      <p:sp>
        <p:nvSpPr>
          <p:cNvPr id="318" name="CustomShape 5"/>
          <p:cNvSpPr/>
          <p:nvPr/>
        </p:nvSpPr>
        <p:spPr>
          <a:xfrm>
            <a:off x="591480" y="1208520"/>
            <a:ext cx="8186040" cy="1524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We have now built the model that is capable of clusterize venues based on the neighborhood similarity. Next steps are:</a:t>
            </a:r>
            <a:endParaRPr b="0" lang="en-US" sz="1500" spc="-1" strike="noStrike">
              <a:latin typeface="Arial"/>
            </a:endParaRPr>
          </a:p>
          <a:p>
            <a:pPr marL="457200" indent="-284400">
              <a:lnSpc>
                <a:spcPct val="115000"/>
              </a:lnSpc>
              <a:spcBef>
                <a:spcPts val="601"/>
              </a:spcBef>
              <a:buClr>
                <a:srgbClr val="a458ff"/>
              </a:buClr>
              <a:buFont typeface="Muli Regular"/>
              <a:buChar char="⬡"/>
            </a:pPr>
            <a:r>
              <a:rPr b="0" lang="en" sz="1500" spc="-1" strike="noStrike">
                <a:solidFill>
                  <a:srgbClr val="ffffff"/>
                </a:solidFill>
                <a:latin typeface="Muli Regular"/>
                <a:ea typeface="Muli Regular"/>
              </a:rPr>
              <a:t>Sample point from borough</a:t>
            </a:r>
            <a:endParaRPr b="0" lang="en-US" sz="1500" spc="-1" strike="noStrike">
              <a:latin typeface="Arial"/>
            </a:endParaRPr>
          </a:p>
          <a:p>
            <a:pPr marL="457200" indent="-284400">
              <a:lnSpc>
                <a:spcPct val="115000"/>
              </a:lnSpc>
              <a:buClr>
                <a:srgbClr val="a458ff"/>
              </a:buClr>
              <a:buFont typeface="Muli Regular"/>
              <a:buChar char="⬡"/>
            </a:pPr>
            <a:r>
              <a:rPr b="0" lang="en" sz="1500" spc="-1" strike="noStrike">
                <a:solidFill>
                  <a:srgbClr val="ffffff"/>
                </a:solidFill>
                <a:latin typeface="Muli Regular"/>
                <a:ea typeface="Muli Regular"/>
              </a:rPr>
              <a:t>Explore nearby venues</a:t>
            </a:r>
            <a:endParaRPr b="0" lang="en-US" sz="1500" spc="-1" strike="noStrike">
              <a:latin typeface="Arial"/>
            </a:endParaRPr>
          </a:p>
          <a:p>
            <a:pPr marL="457200" indent="-284400">
              <a:lnSpc>
                <a:spcPct val="115000"/>
              </a:lnSpc>
              <a:buClr>
                <a:srgbClr val="a458ff"/>
              </a:buClr>
              <a:buFont typeface="Muli Regular"/>
              <a:buChar char="⬡"/>
            </a:pPr>
            <a:r>
              <a:rPr b="0" lang="en" sz="1500" spc="-1" strike="noStrike">
                <a:solidFill>
                  <a:srgbClr val="ffffff"/>
                </a:solidFill>
                <a:latin typeface="Muli Regular"/>
                <a:ea typeface="Muli Regular"/>
              </a:rPr>
              <a:t>Classify with previously trained model</a:t>
            </a:r>
            <a:endParaRPr b="0" lang="en-US" sz="1500" spc="-1" strike="noStrike">
              <a:latin typeface="Arial"/>
            </a:endParaRPr>
          </a:p>
          <a:p>
            <a:pPr>
              <a:lnSpc>
                <a:spcPct val="115000"/>
              </a:lnSpc>
            </a:pPr>
            <a:br/>
            <a:br/>
            <a:b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Results</a:t>
            </a:r>
            <a:endParaRPr b="0" lang="en-US" sz="3200" spc="-1" strike="noStrike">
              <a:latin typeface="Arial"/>
            </a:endParaRPr>
          </a:p>
        </p:txBody>
      </p:sp>
      <p:sp>
        <p:nvSpPr>
          <p:cNvPr id="320" name="CustomShape 2"/>
          <p:cNvSpPr/>
          <p:nvPr/>
        </p:nvSpPr>
        <p:spPr>
          <a:xfrm>
            <a:off x="580680" y="1352520"/>
            <a:ext cx="3076200" cy="3160440"/>
          </a:xfrm>
          <a:prstGeom prst="rect">
            <a:avLst/>
          </a:prstGeom>
          <a:noFill/>
          <a:ln>
            <a:noFill/>
          </a:ln>
        </p:spPr>
        <p:style>
          <a:lnRef idx="0"/>
          <a:fillRef idx="0"/>
          <a:effectRef idx="0"/>
          <a:fontRef idx="minor"/>
        </p:style>
      </p:sp>
      <p:sp>
        <p:nvSpPr>
          <p:cNvPr id="321"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1D233EBD-C214-4081-BD44-81880A891D46}"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22" name="CustomShape 4"/>
          <p:cNvSpPr/>
          <p:nvPr/>
        </p:nvSpPr>
        <p:spPr>
          <a:xfrm>
            <a:off x="580680" y="1208520"/>
            <a:ext cx="8105400" cy="345240"/>
          </a:xfrm>
          <a:prstGeom prst="rect">
            <a:avLst/>
          </a:prstGeom>
          <a:noFill/>
          <a:ln>
            <a:noFill/>
          </a:ln>
        </p:spPr>
        <p:style>
          <a:lnRef idx="0"/>
          <a:fillRef idx="0"/>
          <a:effectRef idx="0"/>
          <a:fontRef idx="minor"/>
        </p:style>
      </p:sp>
      <p:sp>
        <p:nvSpPr>
          <p:cNvPr id="323" name="CustomShape 5"/>
          <p:cNvSpPr/>
          <p:nvPr/>
        </p:nvSpPr>
        <p:spPr>
          <a:xfrm>
            <a:off x="591480" y="1208520"/>
            <a:ext cx="8186040" cy="1524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br/>
            <a:br/>
            <a:endParaRPr b="0" lang="en-US" sz="1800" spc="-1" strike="noStrike">
              <a:latin typeface="Arial"/>
            </a:endParaRPr>
          </a:p>
        </p:txBody>
      </p:sp>
      <p:pic>
        <p:nvPicPr>
          <p:cNvPr id="324" name="" descr=""/>
          <p:cNvPicPr/>
          <p:nvPr/>
        </p:nvPicPr>
        <p:blipFill>
          <a:blip r:embed="rId1"/>
          <a:srcRect l="3443" t="0" r="12126" b="0"/>
          <a:stretch/>
        </p:blipFill>
        <p:spPr>
          <a:xfrm>
            <a:off x="2247120" y="1698480"/>
            <a:ext cx="4662720" cy="3215160"/>
          </a:xfrm>
          <a:prstGeom prst="rect">
            <a:avLst/>
          </a:prstGeom>
          <a:ln>
            <a:noFill/>
          </a:ln>
        </p:spPr>
      </p:pic>
      <p:sp>
        <p:nvSpPr>
          <p:cNvPr id="325" name="CustomShape 6"/>
          <p:cNvSpPr/>
          <p:nvPr/>
        </p:nvSpPr>
        <p:spPr>
          <a:xfrm>
            <a:off x="580680" y="1208520"/>
            <a:ext cx="8105400" cy="345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Accordingly to the algorithm, cluster 5 areas are the best where opening a new pizzeria</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685800" y="1119600"/>
            <a:ext cx="4262400" cy="1158480"/>
          </a:xfrm>
          <a:prstGeom prst="rect">
            <a:avLst/>
          </a:prstGeom>
          <a:noFill/>
          <a:ln>
            <a:noFill/>
          </a:ln>
        </p:spPr>
        <p:style>
          <a:lnRef idx="0"/>
          <a:fillRef idx="0"/>
          <a:effectRef idx="0"/>
          <a:fontRef idx="minor"/>
        </p:style>
        <p:txBody>
          <a:bodyPr lIns="0" rIns="0" tIns="0" bIns="0" anchor="b">
            <a:noAutofit/>
          </a:bodyPr>
          <a:p>
            <a:pPr>
              <a:lnSpc>
                <a:spcPct val="100000"/>
              </a:lnSpc>
            </a:pPr>
            <a:br/>
            <a:r>
              <a:rPr b="1" lang="en" sz="3600" spc="-1" strike="noStrike">
                <a:solidFill>
                  <a:srgbClr val="ffffff"/>
                </a:solidFill>
                <a:latin typeface="Lexend Deca"/>
                <a:ea typeface="Lexend Deca"/>
              </a:rPr>
              <a:t>Conclusion</a:t>
            </a:r>
            <a:endParaRPr b="0" lang="en-US" sz="3600" spc="-1" strike="noStrike">
              <a:latin typeface="Arial"/>
            </a:endParaRPr>
          </a:p>
        </p:txBody>
      </p:sp>
      <p:sp>
        <p:nvSpPr>
          <p:cNvPr id="327" name="CustomShape 2"/>
          <p:cNvSpPr/>
          <p:nvPr/>
        </p:nvSpPr>
        <p:spPr>
          <a:xfrm>
            <a:off x="685800" y="2916360"/>
            <a:ext cx="4262400" cy="783360"/>
          </a:xfrm>
          <a:prstGeom prst="rect">
            <a:avLst/>
          </a:prstGeom>
          <a:noFill/>
          <a:ln>
            <a:noFill/>
          </a:ln>
        </p:spPr>
        <p:style>
          <a:lnRef idx="0"/>
          <a:fillRef idx="0"/>
          <a:effectRef idx="0"/>
          <a:fontRef idx="minor"/>
        </p:style>
      </p:sp>
      <p:pic>
        <p:nvPicPr>
          <p:cNvPr id="328" name="Google Shape;380;p38_0" descr=""/>
          <p:cNvPicPr/>
          <p:nvPr/>
        </p:nvPicPr>
        <p:blipFill>
          <a:blip r:embed="rId1"/>
          <a:stretch/>
        </p:blipFill>
        <p:spPr>
          <a:xfrm>
            <a:off x="6576120" y="2194560"/>
            <a:ext cx="281160" cy="821520"/>
          </a:xfrm>
          <a:prstGeom prst="rect">
            <a:avLst/>
          </a:prstGeom>
          <a:ln>
            <a:noFill/>
          </a:ln>
        </p:spPr>
      </p:pic>
      <p:pic>
        <p:nvPicPr>
          <p:cNvPr id="329" name="Google Shape;389;p38_0" descr=""/>
          <p:cNvPicPr/>
          <p:nvPr/>
        </p:nvPicPr>
        <p:blipFill>
          <a:blip r:embed="rId2"/>
          <a:stretch/>
        </p:blipFill>
        <p:spPr>
          <a:xfrm>
            <a:off x="6779880" y="1463040"/>
            <a:ext cx="776880" cy="910080"/>
          </a:xfrm>
          <a:prstGeom prst="rect">
            <a:avLst/>
          </a:prstGeom>
          <a:ln>
            <a:noFill/>
          </a:ln>
        </p:spPr>
      </p:pic>
      <p:pic>
        <p:nvPicPr>
          <p:cNvPr id="330" name="Google Shape;390;p38_0" descr=""/>
          <p:cNvPicPr/>
          <p:nvPr/>
        </p:nvPicPr>
        <p:blipFill>
          <a:blip r:embed="rId3"/>
          <a:stretch/>
        </p:blipFill>
        <p:spPr>
          <a:xfrm flipH="1">
            <a:off x="5806800" y="1463040"/>
            <a:ext cx="776880" cy="9100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Power of ML</a:t>
            </a:r>
            <a:endParaRPr b="0" lang="en-US" sz="3200" spc="-1" strike="noStrike">
              <a:latin typeface="Arial"/>
            </a:endParaRPr>
          </a:p>
        </p:txBody>
      </p:sp>
      <p:sp>
        <p:nvSpPr>
          <p:cNvPr id="332" name="CustomShape 2"/>
          <p:cNvSpPr/>
          <p:nvPr/>
        </p:nvSpPr>
        <p:spPr>
          <a:xfrm>
            <a:off x="580680" y="1352520"/>
            <a:ext cx="3076200" cy="3160440"/>
          </a:xfrm>
          <a:prstGeom prst="rect">
            <a:avLst/>
          </a:prstGeom>
          <a:noFill/>
          <a:ln>
            <a:noFill/>
          </a:ln>
        </p:spPr>
        <p:style>
          <a:lnRef idx="0"/>
          <a:fillRef idx="0"/>
          <a:effectRef idx="0"/>
          <a:fontRef idx="minor"/>
        </p:style>
      </p:sp>
      <p:sp>
        <p:nvSpPr>
          <p:cNvPr id="333"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6A512F61-22AF-42C0-B1EF-7934CE2D2A37}"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34" name="CustomShape 4"/>
          <p:cNvSpPr/>
          <p:nvPr/>
        </p:nvSpPr>
        <p:spPr>
          <a:xfrm>
            <a:off x="580680" y="1208520"/>
            <a:ext cx="8105400" cy="345240"/>
          </a:xfrm>
          <a:prstGeom prst="rect">
            <a:avLst/>
          </a:prstGeom>
          <a:noFill/>
          <a:ln>
            <a:noFill/>
          </a:ln>
        </p:spPr>
        <p:style>
          <a:lnRef idx="0"/>
          <a:fillRef idx="0"/>
          <a:effectRef idx="0"/>
          <a:fontRef idx="minor"/>
        </p:style>
      </p:sp>
      <p:sp>
        <p:nvSpPr>
          <p:cNvPr id="335" name="CustomShape 5"/>
          <p:cNvSpPr/>
          <p:nvPr/>
        </p:nvSpPr>
        <p:spPr>
          <a:xfrm>
            <a:off x="591480" y="1208520"/>
            <a:ext cx="8186040" cy="1524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800" spc="-1" strike="noStrike">
              <a:latin typeface="Arial"/>
            </a:endParaRPr>
          </a:p>
          <a:p>
            <a:pPr>
              <a:lnSpc>
                <a:spcPct val="115000"/>
              </a:lnSpc>
            </a:pPr>
            <a:br/>
            <a:br/>
            <a:br/>
            <a:endParaRPr b="0" lang="en-US" sz="1800" spc="-1" strike="noStrike">
              <a:latin typeface="Arial"/>
            </a:endParaRPr>
          </a:p>
        </p:txBody>
      </p:sp>
      <p:sp>
        <p:nvSpPr>
          <p:cNvPr id="336" name="CustomShape 6"/>
          <p:cNvSpPr/>
          <p:nvPr/>
        </p:nvSpPr>
        <p:spPr>
          <a:xfrm>
            <a:off x="580680" y="1208520"/>
            <a:ext cx="8105400" cy="3452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Machine Learning can be applied in various field.</a:t>
            </a: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In this report we gave an example of application in finding the optimal place based on acquired experience on active pizzeria.</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This can be generalized for opening bar, pub and also restaurants.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FAC10CD3-121A-487B-A585-D4CEEC0618DE}" type="slidenum">
              <a:rPr b="0" lang="en" sz="1300" spc="-1" strike="noStrike">
                <a:solidFill>
                  <a:srgbClr val="ffffff"/>
                </a:solidFill>
                <a:latin typeface="Lexend Deca"/>
                <a:ea typeface="Lexend Deca"/>
              </a:rPr>
              <a:t>&lt;number&gt;</a:t>
            </a:fld>
            <a:endParaRPr b="0" lang="en-US" sz="1300" spc="-1" strike="noStrike">
              <a:latin typeface="Arial"/>
            </a:endParaRPr>
          </a:p>
        </p:txBody>
      </p:sp>
      <p:sp>
        <p:nvSpPr>
          <p:cNvPr id="338" name="CustomShape 2"/>
          <p:cNvSpPr/>
          <p:nvPr/>
        </p:nvSpPr>
        <p:spPr>
          <a:xfrm>
            <a:off x="685800" y="1341720"/>
            <a:ext cx="4260240" cy="92700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7200" spc="-1" strike="noStrike">
                <a:solidFill>
                  <a:srgbClr val="ffffff"/>
                </a:solidFill>
                <a:latin typeface="Lexend Deca"/>
                <a:ea typeface="Lexend Deca"/>
              </a:rPr>
              <a:t>Thanks!</a:t>
            </a:r>
            <a:endParaRPr b="0" lang="en-US" sz="7200" spc="-1" strike="noStrike">
              <a:latin typeface="Arial"/>
            </a:endParaRPr>
          </a:p>
        </p:txBody>
      </p:sp>
      <p:sp>
        <p:nvSpPr>
          <p:cNvPr id="339" name="CustomShape 3"/>
          <p:cNvSpPr/>
          <p:nvPr/>
        </p:nvSpPr>
        <p:spPr>
          <a:xfrm>
            <a:off x="685800" y="2302200"/>
            <a:ext cx="3615840" cy="149832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en" sz="1800" spc="-1" strike="noStrike">
                <a:solidFill>
                  <a:srgbClr val="ffffff"/>
                </a:solidFill>
                <a:latin typeface="Muli"/>
                <a:ea typeface="Muli"/>
              </a:rPr>
              <a:t>Any questions?</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You can find me at:</a:t>
            </a:r>
            <a:endParaRPr b="0" lang="en-US" sz="1800" spc="-1" strike="noStrike">
              <a:latin typeface="Arial"/>
            </a:endParaRPr>
          </a:p>
          <a:p>
            <a:pPr>
              <a:lnSpc>
                <a:spcPct val="115000"/>
              </a:lnSpc>
              <a:spcBef>
                <a:spcPts val="601"/>
              </a:spcBef>
            </a:pPr>
            <a:r>
              <a:rPr b="0" lang="en" sz="1800" spc="-1" strike="noStrike">
                <a:solidFill>
                  <a:srgbClr val="ffffff"/>
                </a:solidFill>
                <a:latin typeface="Muli Regular"/>
                <a:ea typeface="Muli Regular"/>
              </a:rPr>
              <a:t>luca.riccardi@live.it</a:t>
            </a:r>
            <a:endParaRPr b="0" lang="en-US" sz="1800" spc="-1" strike="noStrike">
              <a:latin typeface="Arial"/>
            </a:endParaRPr>
          </a:p>
        </p:txBody>
      </p:sp>
      <p:pic>
        <p:nvPicPr>
          <p:cNvPr id="340" name="Google Shape;353;p35" descr=""/>
          <p:cNvPicPr/>
          <p:nvPr/>
        </p:nvPicPr>
        <p:blipFill>
          <a:blip r:embed="rId1"/>
          <a:stretch/>
        </p:blipFill>
        <p:spPr>
          <a:xfrm>
            <a:off x="4969080" y="2680920"/>
            <a:ext cx="3169800" cy="1888200"/>
          </a:xfrm>
          <a:prstGeom prst="rect">
            <a:avLst/>
          </a:prstGeom>
          <a:ln>
            <a:noFill/>
          </a:ln>
        </p:spPr>
      </p:pic>
      <p:pic>
        <p:nvPicPr>
          <p:cNvPr id="341" name="Google Shape;354;p35" descr=""/>
          <p:cNvPicPr/>
          <p:nvPr/>
        </p:nvPicPr>
        <p:blipFill>
          <a:blip r:embed="rId2"/>
          <a:stretch/>
        </p:blipFill>
        <p:spPr>
          <a:xfrm>
            <a:off x="6203880" y="1914840"/>
            <a:ext cx="547200" cy="1596240"/>
          </a:xfrm>
          <a:prstGeom prst="rect">
            <a:avLst/>
          </a:prstGeom>
          <a:ln>
            <a:noFill/>
          </a:ln>
        </p:spPr>
      </p:pic>
      <p:pic>
        <p:nvPicPr>
          <p:cNvPr id="342" name="Google Shape;355;p35" descr=""/>
          <p:cNvPicPr/>
          <p:nvPr/>
        </p:nvPicPr>
        <p:blipFill>
          <a:blip r:embed="rId3"/>
          <a:stretch/>
        </p:blipFill>
        <p:spPr>
          <a:xfrm>
            <a:off x="5990760" y="581760"/>
            <a:ext cx="1278360" cy="1496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Introduction</a:t>
            </a:r>
            <a:endParaRPr b="0" lang="en-US" sz="3200" spc="-1" strike="noStrike">
              <a:latin typeface="Arial"/>
            </a:endParaRPr>
          </a:p>
        </p:txBody>
      </p:sp>
      <p:sp>
        <p:nvSpPr>
          <p:cNvPr id="243" name="CustomShape 2"/>
          <p:cNvSpPr/>
          <p:nvPr/>
        </p:nvSpPr>
        <p:spPr>
          <a:xfrm>
            <a:off x="3754080" y="1352520"/>
            <a:ext cx="2839680" cy="31536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endParaRPr b="0" lang="en-US" sz="1800" spc="-1" strike="noStrike">
              <a:latin typeface="Arial"/>
            </a:endParaRPr>
          </a:p>
          <a:p>
            <a:pPr>
              <a:lnSpc>
                <a:spcPct val="115000"/>
              </a:lnSpc>
              <a:spcBef>
                <a:spcPts val="601"/>
              </a:spcBef>
            </a:pPr>
            <a:endParaRPr b="0" lang="en-US" sz="1800" spc="-1" strike="noStrike">
              <a:latin typeface="Arial"/>
            </a:endParaRPr>
          </a:p>
        </p:txBody>
      </p:sp>
      <p:sp>
        <p:nvSpPr>
          <p:cNvPr id="244" name="CustomShape 3"/>
          <p:cNvSpPr/>
          <p:nvPr/>
        </p:nvSpPr>
        <p:spPr>
          <a:xfrm>
            <a:off x="580680" y="1352520"/>
            <a:ext cx="6825240" cy="31536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200" spc="-1" strike="noStrike">
                <a:solidFill>
                  <a:srgbClr val="ffffff"/>
                </a:solidFill>
                <a:latin typeface="Muli Regular"/>
                <a:ea typeface="Muli Regular"/>
              </a:rPr>
              <a:t>Nowadays, opening a new activity is an investment that needs a deep study in order to not lose money. In this presentation, we will show a study focused on fininding the optimal place where opening a new pizzeria in the city of Naples, Italy.</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a:solidFill>
                  <a:srgbClr val="ffffff"/>
                </a:solidFill>
                <a:latin typeface="Muli Regular"/>
                <a:ea typeface="Muli Regular"/>
              </a:rPr>
              <a:t>This study has been done as Capstone project for the Data Science specialization by IBM. Report and notebook can be found on my GitHub page.</a:t>
            </a:r>
            <a:endParaRPr b="0" lang="en-US" sz="1200" spc="-1" strike="noStrike">
              <a:latin typeface="Arial"/>
            </a:endParaRPr>
          </a:p>
          <a:p>
            <a:pPr>
              <a:lnSpc>
                <a:spcPct val="115000"/>
              </a:lnSpc>
              <a:spcBef>
                <a:spcPts val="601"/>
              </a:spcBef>
            </a:pP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1"/>
              </a:rPr>
              <a:t>GitHub Repository</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2"/>
              </a:rPr>
              <a:t>Report
</a:t>
            </a:r>
            <a:endParaRPr b="0" lang="en-US" sz="1200" spc="-1" strike="noStrike">
              <a:latin typeface="Arial"/>
            </a:endParaRPr>
          </a:p>
          <a:p>
            <a:pPr>
              <a:lnSpc>
                <a:spcPct val="115000"/>
              </a:lnSpc>
              <a:spcBef>
                <a:spcPts val="601"/>
              </a:spcBef>
            </a:pPr>
            <a:r>
              <a:rPr b="0" lang="en" sz="1200" spc="-1" strike="noStrike" u="sng">
                <a:solidFill>
                  <a:srgbClr val="ffffff"/>
                </a:solidFill>
                <a:uFillTx/>
                <a:latin typeface="Muli Regular"/>
                <a:ea typeface="Muli Regular"/>
                <a:hlinkClick r:id="rId3"/>
              </a:rPr>
              <a:t>Notebook</a:t>
            </a:r>
            <a:endParaRPr b="0" lang="en-US" sz="1200" spc="-1" strike="noStrike">
              <a:latin typeface="Arial"/>
            </a:endParaRPr>
          </a:p>
        </p:txBody>
      </p:sp>
      <p:sp>
        <p:nvSpPr>
          <p:cNvPr id="245" name="CustomShape 4"/>
          <p:cNvSpPr/>
          <p:nvPr/>
        </p:nvSpPr>
        <p:spPr>
          <a:xfrm>
            <a:off x="580680" y="4025160"/>
            <a:ext cx="6013080" cy="596880"/>
          </a:xfrm>
          <a:prstGeom prst="rect">
            <a:avLst/>
          </a:prstGeom>
          <a:noFill/>
          <a:ln>
            <a:noFill/>
          </a:ln>
        </p:spPr>
        <p:style>
          <a:lnRef idx="0"/>
          <a:fillRef idx="0"/>
          <a:effectRef idx="0"/>
          <a:fontRef idx="minor"/>
        </p:style>
        <p:txBody>
          <a:bodyPr lIns="0" rIns="0" tIns="0" bIns="0">
            <a:noAutofit/>
          </a:bodyPr>
          <a:p>
            <a:pPr>
              <a:lnSpc>
                <a:spcPct val="115000"/>
              </a:lnSpc>
            </a:pPr>
            <a:endParaRPr b="0" lang="en-US" sz="1800" spc="-1" strike="noStrike">
              <a:latin typeface="Arial"/>
            </a:endParaRPr>
          </a:p>
          <a:p>
            <a:pPr>
              <a:lnSpc>
                <a:spcPct val="115000"/>
              </a:lnSpc>
            </a:pPr>
            <a:endParaRPr b="0" lang="en-US" sz="1800" spc="-1" strike="noStrike">
              <a:latin typeface="Arial"/>
            </a:endParaRPr>
          </a:p>
          <a:p>
            <a:pPr>
              <a:lnSpc>
                <a:spcPct val="115000"/>
              </a:lnSpc>
            </a:pPr>
            <a:endParaRPr b="0" lang="en-US" sz="1800" spc="-1" strike="noStrike">
              <a:latin typeface="Arial"/>
            </a:endParaRPr>
          </a:p>
        </p:txBody>
      </p:sp>
      <p:sp>
        <p:nvSpPr>
          <p:cNvPr id="246" name="CustomShape 5"/>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68404071-9AED-4123-A6C3-A49DB542CD3F}" type="slidenum">
              <a:rPr b="0" lang="en" sz="1300" spc="-1" strike="noStrike">
                <a:solidFill>
                  <a:srgbClr val="ffffff"/>
                </a:solidFill>
                <a:latin typeface="Lexend Deca"/>
                <a:ea typeface="Lexend Deca"/>
              </a:rPr>
              <a:t>&lt;number&gt;</a:t>
            </a:fld>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685800" y="1659600"/>
            <a:ext cx="4262400" cy="11584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1.</a:t>
            </a:r>
            <a:br/>
            <a:r>
              <a:rPr b="1" lang="en" sz="3600" spc="-1" strike="noStrike">
                <a:solidFill>
                  <a:srgbClr val="ffffff"/>
                </a:solidFill>
                <a:latin typeface="Lexend Deca"/>
                <a:ea typeface="Lexend Deca"/>
              </a:rPr>
              <a:t>Pizza and Naples</a:t>
            </a:r>
            <a:endParaRPr b="0" lang="en-US" sz="3600" spc="-1" strike="noStrike">
              <a:latin typeface="Arial"/>
            </a:endParaRPr>
          </a:p>
        </p:txBody>
      </p:sp>
      <p:sp>
        <p:nvSpPr>
          <p:cNvPr id="248" name="CustomShape 2"/>
          <p:cNvSpPr/>
          <p:nvPr/>
        </p:nvSpPr>
        <p:spPr>
          <a:xfrm>
            <a:off x="685800" y="2916360"/>
            <a:ext cx="4262400" cy="783360"/>
          </a:xfrm>
          <a:prstGeom prst="rect">
            <a:avLst/>
          </a:prstGeom>
          <a:noFill/>
          <a:ln>
            <a:noFill/>
          </a:ln>
        </p:spPr>
        <p:style>
          <a:lnRef idx="0"/>
          <a:fillRef idx="0"/>
          <a:effectRef idx="0"/>
          <a:fontRef idx="minor"/>
        </p:style>
        <p:txBody>
          <a:bodyPr lIns="0" rIns="0" tIns="0" bIns="0">
            <a:noAutofit/>
          </a:bodyPr>
          <a:p>
            <a:pPr>
              <a:lnSpc>
                <a:spcPct val="115000"/>
              </a:lnSpc>
            </a:pPr>
            <a:r>
              <a:rPr b="0" lang="en" sz="1800" spc="-1" strike="noStrike">
                <a:solidFill>
                  <a:srgbClr val="00ffff"/>
                </a:solidFill>
                <a:latin typeface="Muli Regular"/>
                <a:ea typeface="Muli Regular"/>
              </a:rPr>
              <a:t>An historic combination</a:t>
            </a:r>
            <a:endParaRPr b="0" lang="en-US" sz="1800" spc="-1" strike="noStrike">
              <a:latin typeface="Arial"/>
            </a:endParaRPr>
          </a:p>
        </p:txBody>
      </p:sp>
      <p:pic>
        <p:nvPicPr>
          <p:cNvPr id="249" name="Google Shape;96;p17" descr=""/>
          <p:cNvPicPr/>
          <p:nvPr/>
        </p:nvPicPr>
        <p:blipFill>
          <a:blip r:embed="rId1"/>
          <a:stretch/>
        </p:blipFill>
        <p:spPr>
          <a:xfrm>
            <a:off x="5722560" y="2045160"/>
            <a:ext cx="2217960" cy="1158480"/>
          </a:xfrm>
          <a:prstGeom prst="rect">
            <a:avLst/>
          </a:prstGeom>
          <a:ln>
            <a:noFill/>
          </a:ln>
        </p:spPr>
      </p:pic>
      <p:pic>
        <p:nvPicPr>
          <p:cNvPr id="250" name="Google Shape;97;p17" descr=""/>
          <p:cNvPicPr/>
          <p:nvPr/>
        </p:nvPicPr>
        <p:blipFill>
          <a:blip r:embed="rId2"/>
          <a:stretch/>
        </p:blipFill>
        <p:spPr>
          <a:xfrm>
            <a:off x="5790600" y="2449080"/>
            <a:ext cx="144000" cy="421560"/>
          </a:xfrm>
          <a:prstGeom prst="rect">
            <a:avLst/>
          </a:prstGeom>
          <a:ln>
            <a:noFill/>
          </a:ln>
        </p:spPr>
      </p:pic>
      <p:pic>
        <p:nvPicPr>
          <p:cNvPr id="251" name="Google Shape;98;p17" descr=""/>
          <p:cNvPicPr/>
          <p:nvPr/>
        </p:nvPicPr>
        <p:blipFill>
          <a:blip r:embed="rId3"/>
          <a:stretch/>
        </p:blipFill>
        <p:spPr>
          <a:xfrm>
            <a:off x="6336720" y="1237680"/>
            <a:ext cx="1031400" cy="12078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53" name="CustomShape 2"/>
          <p:cNvSpPr/>
          <p:nvPr/>
        </p:nvSpPr>
        <p:spPr>
          <a:xfrm>
            <a:off x="580680" y="1352520"/>
            <a:ext cx="4996440" cy="31604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One of the most popular meal in the world. Someone says that it comes from Turkey, others from Italy. Pizza has radically changed the world, in particular in Naples, the city considered as the birthplace of that disc of dough with tomato souce, mozarella and fresh basil.</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can see a beatuful pizza margherita with fresh basil and a small mozzarella on top.</a:t>
            </a:r>
            <a:endParaRPr b="0" lang="en-US" sz="1500" spc="-1" strike="noStrike">
              <a:latin typeface="Arial"/>
            </a:endParaRPr>
          </a:p>
        </p:txBody>
      </p:sp>
      <p:sp>
        <p:nvSpPr>
          <p:cNvPr id="25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6BCA3AFA-69C5-40F9-8F10-01A7E1D5A66F}"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55" name="" descr=""/>
          <p:cNvPicPr/>
          <p:nvPr/>
        </p:nvPicPr>
        <p:blipFill>
          <a:blip r:embed="rId1"/>
          <a:stretch/>
        </p:blipFill>
        <p:spPr>
          <a:xfrm>
            <a:off x="6126480" y="3017520"/>
            <a:ext cx="2103120" cy="16455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685800" y="1659600"/>
            <a:ext cx="4262400" cy="11584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2.</a:t>
            </a:r>
            <a:br/>
            <a:r>
              <a:rPr b="1" lang="en" sz="3600" spc="-1" strike="noStrike">
                <a:solidFill>
                  <a:srgbClr val="ffffff"/>
                </a:solidFill>
                <a:latin typeface="Lexend Deca"/>
                <a:ea typeface="Lexend Deca"/>
              </a:rPr>
              <a:t>Overview of the city</a:t>
            </a:r>
            <a:endParaRPr b="0" lang="en-US" sz="3600" spc="-1" strike="noStrike">
              <a:latin typeface="Arial"/>
            </a:endParaRPr>
          </a:p>
        </p:txBody>
      </p:sp>
      <p:sp>
        <p:nvSpPr>
          <p:cNvPr id="257" name="CustomShape 2"/>
          <p:cNvSpPr/>
          <p:nvPr/>
        </p:nvSpPr>
        <p:spPr>
          <a:xfrm>
            <a:off x="685800" y="2916360"/>
            <a:ext cx="4262400" cy="783360"/>
          </a:xfrm>
          <a:prstGeom prst="rect">
            <a:avLst/>
          </a:prstGeom>
          <a:noFill/>
          <a:ln>
            <a:noFill/>
          </a:ln>
        </p:spPr>
        <p:style>
          <a:lnRef idx="0"/>
          <a:fillRef idx="0"/>
          <a:effectRef idx="0"/>
          <a:fontRef idx="minor"/>
        </p:style>
      </p:sp>
      <p:pic>
        <p:nvPicPr>
          <p:cNvPr id="258" name="Google Shape;392;p38_0" descr=""/>
          <p:cNvPicPr/>
          <p:nvPr/>
        </p:nvPicPr>
        <p:blipFill>
          <a:blip r:embed="rId1"/>
          <a:stretch/>
        </p:blipFill>
        <p:spPr>
          <a:xfrm>
            <a:off x="6318720" y="2194560"/>
            <a:ext cx="904320" cy="782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60" name="CustomShape 2"/>
          <p:cNvSpPr/>
          <p:nvPr/>
        </p:nvSpPr>
        <p:spPr>
          <a:xfrm>
            <a:off x="580680" y="1352520"/>
            <a:ext cx="3076200" cy="31604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Naples is the the third city in Italy for number of people, with almost one million of residents. It is the capital of Campania region and it is one of the most important cultural center all over the Italy. The city is mainly divided in 10 municipalities, with in total 30 boroughs.</a:t>
            </a:r>
            <a:endParaRPr b="0" lang="en-US" sz="1500" spc="-1" strike="noStrike">
              <a:latin typeface="Arial"/>
            </a:endParaRPr>
          </a:p>
        </p:txBody>
      </p:sp>
      <p:sp>
        <p:nvSpPr>
          <p:cNvPr id="261"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EFADE831-A82C-47B1-AD5E-DE2F84C85DDB}"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62" name="" descr=""/>
          <p:cNvPicPr/>
          <p:nvPr/>
        </p:nvPicPr>
        <p:blipFill>
          <a:blip r:embed="rId1"/>
          <a:stretch/>
        </p:blipFill>
        <p:spPr>
          <a:xfrm>
            <a:off x="4572000" y="1554480"/>
            <a:ext cx="3994200" cy="2468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80680" y="205920"/>
            <a:ext cx="6013080" cy="8560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200" spc="-1" strike="noStrike">
                <a:solidFill>
                  <a:srgbClr val="ffffff"/>
                </a:solidFill>
                <a:latin typeface="Lexend Deca"/>
                <a:ea typeface="Lexend Deca"/>
              </a:rPr>
              <a:t>Why pizza in Naples?</a:t>
            </a:r>
            <a:endParaRPr b="0" lang="en-US" sz="3200" spc="-1" strike="noStrike">
              <a:latin typeface="Arial"/>
            </a:endParaRPr>
          </a:p>
        </p:txBody>
      </p:sp>
      <p:sp>
        <p:nvSpPr>
          <p:cNvPr id="264" name="CustomShape 2"/>
          <p:cNvSpPr/>
          <p:nvPr/>
        </p:nvSpPr>
        <p:spPr>
          <a:xfrm>
            <a:off x="580680" y="1352520"/>
            <a:ext cx="3076200" cy="31604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500" spc="-1" strike="noStrike">
                <a:solidFill>
                  <a:srgbClr val="ffffff"/>
                </a:solidFill>
                <a:latin typeface="Muli Regular"/>
                <a:ea typeface="Muli Regular"/>
              </a:rPr>
              <a:t>Pizzeria are very popular in the city of Naples. You can sit in, or take-away a pizza and eat it on the seafront. There is also a special version so called </a:t>
            </a:r>
            <a:r>
              <a:rPr b="0" lang="en" sz="1500" spc="-1" strike="noStrike" u="sng">
                <a:solidFill>
                  <a:srgbClr val="ffffff"/>
                </a:solidFill>
                <a:uFillTx/>
                <a:latin typeface="Muli Regular"/>
                <a:ea typeface="Muli Regular"/>
                <a:hlinkClick r:id="rId1"/>
              </a:rPr>
              <a:t>wallet-pizza</a:t>
            </a:r>
            <a:r>
              <a:rPr b="0" lang="en" sz="1500" spc="-1" strike="noStrike">
                <a:solidFill>
                  <a:srgbClr val="ffffff"/>
                </a:solidFill>
                <a:latin typeface="Muli Regular"/>
                <a:ea typeface="Muli Regular"/>
              </a:rPr>
              <a:t>, that is a small folded up version.</a:t>
            </a:r>
            <a:endParaRPr b="0" lang="en-US" sz="1500" spc="-1" strike="noStrike">
              <a:latin typeface="Arial"/>
            </a:endParaRPr>
          </a:p>
          <a:p>
            <a:pPr>
              <a:lnSpc>
                <a:spcPct val="115000"/>
              </a:lnSpc>
              <a:spcBef>
                <a:spcPts val="601"/>
              </a:spcBef>
            </a:pPr>
            <a:endParaRPr b="0" lang="en-US" sz="1500" spc="-1" strike="noStrike">
              <a:latin typeface="Arial"/>
            </a:endParaRPr>
          </a:p>
          <a:p>
            <a:pPr>
              <a:lnSpc>
                <a:spcPct val="115000"/>
              </a:lnSpc>
              <a:spcBef>
                <a:spcPts val="601"/>
              </a:spcBef>
            </a:pPr>
            <a:r>
              <a:rPr b="0" lang="en" sz="1500" spc="-1" strike="noStrike">
                <a:solidFill>
                  <a:srgbClr val="ffffff"/>
                </a:solidFill>
                <a:latin typeface="Muli Regular"/>
                <a:ea typeface="Muli Regular"/>
              </a:rPr>
              <a:t>On the side you find recognized pizza using Foursquare API</a:t>
            </a:r>
            <a:endParaRPr b="0" lang="en-US" sz="1500" spc="-1" strike="noStrike">
              <a:latin typeface="Arial"/>
            </a:endParaRPr>
          </a:p>
        </p:txBody>
      </p:sp>
      <p:sp>
        <p:nvSpPr>
          <p:cNvPr id="265"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7A166A27-5894-45A6-A595-059112108643}"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66" name="" descr=""/>
          <p:cNvPicPr/>
          <p:nvPr/>
        </p:nvPicPr>
        <p:blipFill>
          <a:blip r:embed="rId2"/>
          <a:stretch/>
        </p:blipFill>
        <p:spPr>
          <a:xfrm>
            <a:off x="4297680" y="1463040"/>
            <a:ext cx="4560480" cy="26600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685800" y="1119600"/>
            <a:ext cx="4262400" cy="1158480"/>
          </a:xfrm>
          <a:prstGeom prst="rect">
            <a:avLst/>
          </a:prstGeom>
          <a:noFill/>
          <a:ln>
            <a:noFill/>
          </a:ln>
        </p:spPr>
        <p:style>
          <a:lnRef idx="0"/>
          <a:fillRef idx="0"/>
          <a:effectRef idx="0"/>
          <a:fontRef idx="minor"/>
        </p:style>
        <p:txBody>
          <a:bodyPr lIns="0" rIns="0" tIns="0" bIns="0" anchor="b">
            <a:noAutofit/>
          </a:bodyPr>
          <a:p>
            <a:pPr>
              <a:lnSpc>
                <a:spcPct val="100000"/>
              </a:lnSpc>
            </a:pPr>
            <a:r>
              <a:rPr b="1" lang="en" sz="3600" spc="-1" strike="noStrike">
                <a:solidFill>
                  <a:srgbClr val="ffffff"/>
                </a:solidFill>
                <a:latin typeface="Lexend Deca"/>
                <a:ea typeface="Lexend Deca"/>
              </a:rPr>
              <a:t>3.</a:t>
            </a:r>
            <a:br/>
            <a:r>
              <a:rPr b="1" lang="en" sz="3600" spc="-1" strike="noStrike">
                <a:solidFill>
                  <a:srgbClr val="ffffff"/>
                </a:solidFill>
                <a:latin typeface="Lexend Deca"/>
                <a:ea typeface="Lexend Deca"/>
              </a:rPr>
              <a:t>Methodology</a:t>
            </a:r>
            <a:endParaRPr b="0" lang="en-US" sz="3600" spc="-1" strike="noStrike">
              <a:latin typeface="Arial"/>
            </a:endParaRPr>
          </a:p>
        </p:txBody>
      </p:sp>
      <p:sp>
        <p:nvSpPr>
          <p:cNvPr id="268" name="CustomShape 2"/>
          <p:cNvSpPr/>
          <p:nvPr/>
        </p:nvSpPr>
        <p:spPr>
          <a:xfrm>
            <a:off x="685800" y="2916360"/>
            <a:ext cx="4262400" cy="783360"/>
          </a:xfrm>
          <a:prstGeom prst="rect">
            <a:avLst/>
          </a:prstGeom>
          <a:noFill/>
          <a:ln>
            <a:noFill/>
          </a:ln>
        </p:spPr>
        <p:style>
          <a:lnRef idx="0"/>
          <a:fillRef idx="0"/>
          <a:effectRef idx="0"/>
          <a:fontRef idx="minor"/>
        </p:style>
      </p:sp>
      <p:pic>
        <p:nvPicPr>
          <p:cNvPr id="269" name="Google Shape;378;p38_0" descr=""/>
          <p:cNvPicPr/>
          <p:nvPr/>
        </p:nvPicPr>
        <p:blipFill>
          <a:blip r:embed="rId1"/>
          <a:stretch/>
        </p:blipFill>
        <p:spPr>
          <a:xfrm>
            <a:off x="6126480" y="1737360"/>
            <a:ext cx="1215720" cy="13856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Google Shape;110;p19" descr=""/>
          <p:cNvPicPr/>
          <p:nvPr/>
        </p:nvPicPr>
        <p:blipFill>
          <a:blip r:embed="rId1"/>
          <a:stretch/>
        </p:blipFill>
        <p:spPr>
          <a:xfrm>
            <a:off x="5462280" y="2211120"/>
            <a:ext cx="2016000" cy="1207800"/>
          </a:xfrm>
          <a:prstGeom prst="rect">
            <a:avLst/>
          </a:prstGeom>
          <a:ln>
            <a:noFill/>
          </a:ln>
        </p:spPr>
      </p:pic>
      <p:sp>
        <p:nvSpPr>
          <p:cNvPr id="271" name="CustomShape 1"/>
          <p:cNvSpPr/>
          <p:nvPr/>
        </p:nvSpPr>
        <p:spPr>
          <a:xfrm>
            <a:off x="505800" y="636840"/>
            <a:ext cx="3794040" cy="1979280"/>
          </a:xfrm>
          <a:prstGeom prst="rect">
            <a:avLst/>
          </a:prstGeom>
          <a:noFill/>
          <a:ln>
            <a:noFill/>
          </a:ln>
        </p:spPr>
        <p:style>
          <a:lnRef idx="0"/>
          <a:fillRef idx="0"/>
          <a:effectRef idx="0"/>
          <a:fontRef idx="minor"/>
        </p:style>
        <p:txBody>
          <a:bodyPr lIns="0" rIns="0" tIns="0" bIns="0">
            <a:noAutofit/>
          </a:bodyPr>
          <a:p>
            <a:pPr>
              <a:lnSpc>
                <a:spcPct val="100000"/>
              </a:lnSpc>
            </a:pPr>
            <a:r>
              <a:rPr b="1" lang="en" sz="3600" spc="-1" strike="noStrike">
                <a:solidFill>
                  <a:srgbClr val="ffffff"/>
                </a:solidFill>
                <a:latin typeface="Lexend Deca"/>
                <a:ea typeface="Lexend Deca"/>
              </a:rPr>
              <a:t>K-means for optimal places</a:t>
            </a:r>
            <a:endParaRPr b="0" lang="en-US" sz="3600" spc="-1" strike="noStrike">
              <a:latin typeface="Arial"/>
            </a:endParaRPr>
          </a:p>
        </p:txBody>
      </p:sp>
      <p:sp>
        <p:nvSpPr>
          <p:cNvPr id="272" name="CustomShape 2"/>
          <p:cNvSpPr/>
          <p:nvPr/>
        </p:nvSpPr>
        <p:spPr>
          <a:xfrm>
            <a:off x="505800" y="2033640"/>
            <a:ext cx="3331440" cy="10958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en" sz="1800" spc="-1" strike="noStrike">
                <a:solidFill>
                  <a:srgbClr val="ffffff"/>
                </a:solidFill>
                <a:latin typeface="Muli Regular"/>
                <a:ea typeface="Muli Regular"/>
              </a:rPr>
              <a:t>We will use k-means algorithm to find the best places where it is worth for opening a new pizzeria. We are going to clusterize the pizzeria in clusters that share similarities on nearby venues.</a:t>
            </a:r>
            <a:endParaRPr b="0" lang="en-US" sz="1800" spc="-1" strike="noStrike">
              <a:latin typeface="Arial"/>
            </a:endParaRPr>
          </a:p>
        </p:txBody>
      </p:sp>
      <p:sp>
        <p:nvSpPr>
          <p:cNvPr id="273"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4128FF0F-36A4-4DD1-B9E9-C04825249723}" type="slidenum">
              <a:rPr b="0" lang="en" sz="1300" spc="-1" strike="noStrike">
                <a:solidFill>
                  <a:srgbClr val="ffffff"/>
                </a:solidFill>
                <a:latin typeface="Lexend Deca"/>
                <a:ea typeface="Lexend Deca"/>
              </a:rPr>
              <a:t>&lt;number&gt;</a:t>
            </a:fld>
            <a:endParaRPr b="0" lang="en-US" sz="1300" spc="-1" strike="noStrike">
              <a:latin typeface="Arial"/>
            </a:endParaRPr>
          </a:p>
        </p:txBody>
      </p:sp>
      <p:pic>
        <p:nvPicPr>
          <p:cNvPr id="274" name="Google Shape;114;p19" descr=""/>
          <p:cNvPicPr/>
          <p:nvPr/>
        </p:nvPicPr>
        <p:blipFill>
          <a:blip r:embed="rId2"/>
          <a:stretch/>
        </p:blipFill>
        <p:spPr>
          <a:xfrm>
            <a:off x="4638960" y="1434600"/>
            <a:ext cx="480600" cy="553680"/>
          </a:xfrm>
          <a:prstGeom prst="rect">
            <a:avLst/>
          </a:prstGeom>
          <a:ln>
            <a:noFill/>
          </a:ln>
        </p:spPr>
      </p:pic>
      <p:pic>
        <p:nvPicPr>
          <p:cNvPr id="275" name="Google Shape;115;p19" descr=""/>
          <p:cNvPicPr/>
          <p:nvPr/>
        </p:nvPicPr>
        <p:blipFill>
          <a:blip r:embed="rId3"/>
          <a:stretch/>
        </p:blipFill>
        <p:spPr>
          <a:xfrm>
            <a:off x="4821840" y="1556280"/>
            <a:ext cx="480600" cy="553680"/>
          </a:xfrm>
          <a:prstGeom prst="rect">
            <a:avLst/>
          </a:prstGeom>
          <a:ln>
            <a:noFill/>
          </a:ln>
        </p:spPr>
      </p:pic>
      <p:pic>
        <p:nvPicPr>
          <p:cNvPr id="276" name="Google Shape;116;p19" descr=""/>
          <p:cNvPicPr/>
          <p:nvPr/>
        </p:nvPicPr>
        <p:blipFill>
          <a:blip r:embed="rId4"/>
          <a:stretch/>
        </p:blipFill>
        <p:spPr>
          <a:xfrm>
            <a:off x="5906160" y="2170080"/>
            <a:ext cx="1109880" cy="960480"/>
          </a:xfrm>
          <a:prstGeom prst="rect">
            <a:avLst/>
          </a:prstGeom>
          <a:ln>
            <a:noFill/>
          </a:ln>
        </p:spPr>
      </p:pic>
      <p:pic>
        <p:nvPicPr>
          <p:cNvPr id="277" name="Google Shape;117;p19" descr=""/>
          <p:cNvPicPr/>
          <p:nvPr/>
        </p:nvPicPr>
        <p:blipFill>
          <a:blip r:embed="rId5"/>
          <a:stretch/>
        </p:blipFill>
        <p:spPr>
          <a:xfrm>
            <a:off x="5906160" y="1777680"/>
            <a:ext cx="1109880" cy="960480"/>
          </a:xfrm>
          <a:prstGeom prst="rect">
            <a:avLst/>
          </a:prstGeom>
          <a:ln>
            <a:noFill/>
          </a:ln>
        </p:spPr>
      </p:pic>
      <p:pic>
        <p:nvPicPr>
          <p:cNvPr id="278" name="Google Shape;118;p19" descr=""/>
          <p:cNvPicPr/>
          <p:nvPr/>
        </p:nvPicPr>
        <p:blipFill>
          <a:blip r:embed="rId6"/>
          <a:stretch/>
        </p:blipFill>
        <p:spPr>
          <a:xfrm>
            <a:off x="5838840" y="756360"/>
            <a:ext cx="1244160" cy="798480"/>
          </a:xfrm>
          <a:prstGeom prst="rect">
            <a:avLst/>
          </a:prstGeom>
          <a:ln>
            <a:noFill/>
          </a:ln>
        </p:spPr>
      </p:pic>
      <p:pic>
        <p:nvPicPr>
          <p:cNvPr id="279" name="Google Shape;119;p19" descr=""/>
          <p:cNvPicPr/>
          <p:nvPr/>
        </p:nvPicPr>
        <p:blipFill>
          <a:blip r:embed="rId7"/>
          <a:stretch/>
        </p:blipFill>
        <p:spPr>
          <a:xfrm>
            <a:off x="7632360" y="1666800"/>
            <a:ext cx="847080" cy="553680"/>
          </a:xfrm>
          <a:prstGeom prst="rect">
            <a:avLst/>
          </a:prstGeom>
          <a:ln>
            <a:noFill/>
          </a:ln>
        </p:spPr>
      </p:pic>
      <p:sp>
        <p:nvSpPr>
          <p:cNvPr id="280" name="CustomShape 4"/>
          <p:cNvSpPr/>
          <p:nvPr/>
        </p:nvSpPr>
        <p:spPr>
          <a:xfrm>
            <a:off x="7210800" y="3257280"/>
            <a:ext cx="662760" cy="38196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281" name="CustomShape 5"/>
          <p:cNvSpPr/>
          <p:nvPr/>
        </p:nvSpPr>
        <p:spPr>
          <a:xfrm>
            <a:off x="5162400" y="2035080"/>
            <a:ext cx="558360" cy="321840"/>
          </a:xfrm>
          <a:custGeom>
            <a:avLst/>
            <a:gdLst/>
            <a:ahLst/>
            <a:rect l="l" t="t" r="r" b="b"/>
            <a:pathLst>
              <a:path w="21600" h="21600">
                <a:moveTo>
                  <a:pt x="0" y="0"/>
                </a:moveTo>
                <a:lnTo>
                  <a:pt x="21600" y="21600"/>
                </a:lnTo>
              </a:path>
            </a:pathLst>
          </a:custGeom>
          <a:noFill/>
          <a:ln cap="rnd" w="19080">
            <a:solidFill>
              <a:schemeClr val="accent6"/>
            </a:solidFill>
            <a:prstDash val="dash"/>
            <a:round/>
          </a:ln>
        </p:spPr>
        <p:style>
          <a:lnRef idx="0"/>
          <a:fillRef idx="0"/>
          <a:effectRef idx="0"/>
          <a:fontRef idx="minor"/>
        </p:style>
      </p:sp>
      <p:pic>
        <p:nvPicPr>
          <p:cNvPr id="282" name="Google Shape;122;p19" descr=""/>
          <p:cNvPicPr/>
          <p:nvPr/>
        </p:nvPicPr>
        <p:blipFill>
          <a:blip r:embed="rId8"/>
          <a:stretch/>
        </p:blipFill>
        <p:spPr>
          <a:xfrm>
            <a:off x="7954920" y="1370880"/>
            <a:ext cx="189360" cy="553680"/>
          </a:xfrm>
          <a:prstGeom prst="rect">
            <a:avLst/>
          </a:prstGeom>
          <a:ln>
            <a:noFill/>
          </a:ln>
        </p:spPr>
      </p:pic>
      <p:sp>
        <p:nvSpPr>
          <p:cNvPr id="283" name="CustomShape 6"/>
          <p:cNvSpPr/>
          <p:nvPr/>
        </p:nvSpPr>
        <p:spPr>
          <a:xfrm flipH="1">
            <a:off x="4888080" y="3180960"/>
            <a:ext cx="935280" cy="539640"/>
          </a:xfrm>
          <a:custGeom>
            <a:avLst/>
            <a:gdLst/>
            <a:ahLst/>
            <a:rect l="l" t="t" r="r" b="b"/>
            <a:pathLst>
              <a:path w="21600" h="21600">
                <a:moveTo>
                  <a:pt x="0" y="0"/>
                </a:moveTo>
                <a:lnTo>
                  <a:pt x="21600" y="21600"/>
                </a:lnTo>
              </a:path>
            </a:pathLst>
          </a:custGeom>
          <a:noFill/>
          <a:ln cap="rnd" w="19080">
            <a:solidFill>
              <a:schemeClr val="accent3"/>
            </a:solidFill>
            <a:prstDash val="dash"/>
            <a:round/>
          </a:ln>
        </p:spPr>
        <p:style>
          <a:lnRef idx="0"/>
          <a:fillRef idx="0"/>
          <a:effectRef idx="0"/>
          <a:fontRef idx="minor"/>
        </p:style>
      </p:sp>
      <p:sp>
        <p:nvSpPr>
          <p:cNvPr id="284" name="CustomShape 7"/>
          <p:cNvSpPr/>
          <p:nvPr/>
        </p:nvSpPr>
        <p:spPr>
          <a:xfrm flipH="1">
            <a:off x="7160760" y="2111400"/>
            <a:ext cx="558360" cy="321840"/>
          </a:xfrm>
          <a:custGeom>
            <a:avLst/>
            <a:gdLst/>
            <a:ahLst/>
            <a:rect l="l" t="t" r="r" b="b"/>
            <a:pathLst>
              <a:path w="21600" h="21600">
                <a:moveTo>
                  <a:pt x="0" y="0"/>
                </a:moveTo>
                <a:lnTo>
                  <a:pt x="21600" y="21600"/>
                </a:lnTo>
              </a:path>
            </a:pathLst>
          </a:custGeom>
          <a:noFill/>
          <a:ln cap="rnd" w="19080">
            <a:solidFill>
              <a:schemeClr val="accent1"/>
            </a:solidFill>
            <a:prstDash val="dash"/>
            <a:round/>
          </a:ln>
        </p:spPr>
        <p:style>
          <a:lnRef idx="0"/>
          <a:fillRef idx="0"/>
          <a:effectRef idx="0"/>
          <a:fontRef idx="minor"/>
        </p:style>
      </p:sp>
      <p:pic>
        <p:nvPicPr>
          <p:cNvPr id="285" name="Google Shape;125;p19" descr=""/>
          <p:cNvPicPr/>
          <p:nvPr/>
        </p:nvPicPr>
        <p:blipFill>
          <a:blip r:embed="rId9"/>
          <a:stretch/>
        </p:blipFill>
        <p:spPr>
          <a:xfrm>
            <a:off x="4674960" y="2733120"/>
            <a:ext cx="1018080" cy="1120680"/>
          </a:xfrm>
          <a:prstGeom prst="rect">
            <a:avLst/>
          </a:prstGeom>
          <a:ln>
            <a:noFill/>
          </a:ln>
        </p:spPr>
      </p:pic>
      <p:pic>
        <p:nvPicPr>
          <p:cNvPr id="286" name="Google Shape;126;p19" descr=""/>
          <p:cNvPicPr/>
          <p:nvPr/>
        </p:nvPicPr>
        <p:blipFill>
          <a:blip r:embed="rId10"/>
          <a:stretch/>
        </p:blipFill>
        <p:spPr>
          <a:xfrm>
            <a:off x="7912800" y="3287880"/>
            <a:ext cx="428760" cy="597600"/>
          </a:xfrm>
          <a:prstGeom prst="rect">
            <a:avLst/>
          </a:prstGeom>
          <a:ln>
            <a:noFill/>
          </a:ln>
        </p:spPr>
      </p:pic>
      <p:pic>
        <p:nvPicPr>
          <p:cNvPr id="287" name="Google Shape;127;p19" descr=""/>
          <p:cNvPicPr/>
          <p:nvPr/>
        </p:nvPicPr>
        <p:blipFill>
          <a:blip r:embed="rId11"/>
          <a:stretch/>
        </p:blipFill>
        <p:spPr>
          <a:xfrm>
            <a:off x="8286120" y="3448440"/>
            <a:ext cx="428760" cy="597600"/>
          </a:xfrm>
          <a:prstGeom prst="rect">
            <a:avLst/>
          </a:prstGeom>
          <a:ln>
            <a:noFill/>
          </a:ln>
        </p:spPr>
      </p:pic>
      <p:sp>
        <p:nvSpPr>
          <p:cNvPr id="288" name="CustomShape 8"/>
          <p:cNvSpPr/>
          <p:nvPr/>
        </p:nvSpPr>
        <p:spPr>
          <a:xfrm>
            <a:off x="6366240" y="1645200"/>
            <a:ext cx="189360" cy="475200"/>
          </a:xfrm>
          <a:prstGeom prst="upDownArrow">
            <a:avLst>
              <a:gd name="adj1" fmla="val 50000"/>
              <a:gd name="adj2" fmla="val 50000"/>
            </a:avLst>
          </a:prstGeom>
          <a:gradFill rotWithShape="0">
            <a:gsLst>
              <a:gs pos="0">
                <a:srgbClr val="00ffff"/>
              </a:gs>
              <a:gs pos="100000">
                <a:srgbClr val="00ffff">
                  <a:alpha val="0"/>
                </a:srgbClr>
              </a:gs>
            </a:gsLst>
            <a:lin ang="5400000"/>
          </a:gra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TotalTime>
  <Application>LibreOffice/6.4.3.2$Linux_X86_64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2020-05-21T18:04:46Z</dcterms:modified>
  <cp:revision>6</cp:revision>
  <dc:subject/>
  <dc:title/>
</cp:coreProperties>
</file>